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3" r:id="rId2"/>
    <p:sldId id="264" r:id="rId3"/>
    <p:sldId id="265" r:id="rId4"/>
    <p:sldId id="266" r:id="rId5"/>
    <p:sldId id="257" r:id="rId6"/>
    <p:sldId id="258" r:id="rId7"/>
    <p:sldId id="259" r:id="rId8"/>
    <p:sldId id="260" r:id="rId9"/>
    <p:sldId id="261" r:id="rId10"/>
    <p:sldId id="262" r:id="rId11"/>
    <p:sldId id="268" r:id="rId12"/>
    <p:sldId id="271" r:id="rId13"/>
    <p:sldId id="269" r:id="rId14"/>
    <p:sldId id="270"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A6A5CD3-4340-458D-9078-ED9677696FAA}" type="datetimeFigureOut">
              <a:rPr lang="ar-IQ" smtClean="0"/>
              <a:pPr/>
              <a:t>16/11/1441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742D673-BE71-4EF3-8C7D-C140F47FC435}"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A6A5CD3-4340-458D-9078-ED9677696FAA}" type="datetimeFigureOut">
              <a:rPr lang="ar-IQ" smtClean="0"/>
              <a:pPr/>
              <a:t>16/11/1441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742D673-BE71-4EF3-8C7D-C140F47FC435}"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A6A5CD3-4340-458D-9078-ED9677696FAA}" type="datetimeFigureOut">
              <a:rPr lang="ar-IQ" smtClean="0"/>
              <a:pPr/>
              <a:t>16/11/1441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742D673-BE71-4EF3-8C7D-C140F47FC435}"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A6A5CD3-4340-458D-9078-ED9677696FAA}" type="datetimeFigureOut">
              <a:rPr lang="ar-IQ" smtClean="0"/>
              <a:pPr/>
              <a:t>16/11/1441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742D673-BE71-4EF3-8C7D-C140F47FC435}"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A5CD3-4340-458D-9078-ED9677696FAA}" type="datetimeFigureOut">
              <a:rPr lang="ar-IQ" smtClean="0"/>
              <a:pPr/>
              <a:t>16/11/1441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742D673-BE71-4EF3-8C7D-C140F47FC435}"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A6A5CD3-4340-458D-9078-ED9677696FAA}" type="datetimeFigureOut">
              <a:rPr lang="ar-IQ" smtClean="0"/>
              <a:pPr/>
              <a:t>16/11/1441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742D673-BE71-4EF3-8C7D-C140F47FC435}"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A6A5CD3-4340-458D-9078-ED9677696FAA}" type="datetimeFigureOut">
              <a:rPr lang="ar-IQ" smtClean="0"/>
              <a:pPr/>
              <a:t>16/11/1441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742D673-BE71-4EF3-8C7D-C140F47FC435}"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A6A5CD3-4340-458D-9078-ED9677696FAA}" type="datetimeFigureOut">
              <a:rPr lang="ar-IQ" smtClean="0"/>
              <a:pPr/>
              <a:t>16/11/1441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742D673-BE71-4EF3-8C7D-C140F47FC435}"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A5CD3-4340-458D-9078-ED9677696FAA}" type="datetimeFigureOut">
              <a:rPr lang="ar-IQ" smtClean="0"/>
              <a:pPr/>
              <a:t>16/11/1441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742D673-BE71-4EF3-8C7D-C140F47FC435}"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A5CD3-4340-458D-9078-ED9677696FAA}" type="datetimeFigureOut">
              <a:rPr lang="ar-IQ" smtClean="0"/>
              <a:pPr/>
              <a:t>16/11/1441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742D673-BE71-4EF3-8C7D-C140F47FC435}"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A5CD3-4340-458D-9078-ED9677696FAA}" type="datetimeFigureOut">
              <a:rPr lang="ar-IQ" smtClean="0"/>
              <a:pPr/>
              <a:t>16/11/1441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742D673-BE71-4EF3-8C7D-C140F47FC435}"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A6A5CD3-4340-458D-9078-ED9677696FAA}" type="datetimeFigureOut">
              <a:rPr lang="ar-IQ" smtClean="0"/>
              <a:pPr/>
              <a:t>16/11/1441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742D673-BE71-4EF3-8C7D-C140F47FC43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0"/>
            <a:ext cx="7772400" cy="45719"/>
          </a:xfrm>
        </p:spPr>
        <p:txBody>
          <a:bodyPr>
            <a:normAutofit fontScale="90000"/>
          </a:bodyPr>
          <a:lstStyle/>
          <a:p>
            <a:endParaRPr lang="ar-IQ" dirty="0"/>
          </a:p>
        </p:txBody>
      </p:sp>
      <p:sp>
        <p:nvSpPr>
          <p:cNvPr id="3" name="Subtitle 2"/>
          <p:cNvSpPr>
            <a:spLocks noGrp="1"/>
          </p:cNvSpPr>
          <p:nvPr>
            <p:ph type="subTitle" idx="1"/>
          </p:nvPr>
        </p:nvSpPr>
        <p:spPr>
          <a:xfrm>
            <a:off x="251520" y="0"/>
            <a:ext cx="8892480" cy="6597352"/>
          </a:xfrm>
        </p:spPr>
        <p:txBody>
          <a:bodyPr/>
          <a:lstStyle/>
          <a:p>
            <a:endParaRPr lang="ar-IQ"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51520" y="0"/>
            <a:ext cx="8712968"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ar-IQ"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79512" y="0"/>
            <a:ext cx="8964488" cy="6858000"/>
          </a:xfrm>
          <a:prstGeom prst="rect">
            <a:avLst/>
          </a:prstGeom>
          <a:noFill/>
          <a:ln w="9525">
            <a:noFill/>
            <a:miter lim="800000"/>
            <a:headEnd/>
            <a:tailEnd/>
          </a:ln>
        </p:spPr>
      </p:pic>
      <p:sp>
        <p:nvSpPr>
          <p:cNvPr id="5" name="Rounded Rectangle 4"/>
          <p:cNvSpPr/>
          <p:nvPr/>
        </p:nvSpPr>
        <p:spPr>
          <a:xfrm>
            <a:off x="2195736" y="4293096"/>
            <a:ext cx="1224136"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في </a:t>
            </a:r>
            <a:r>
              <a:rPr lang="ar-IQ" dirty="0" smtClean="0"/>
              <a:t>البرمائيات</a:t>
            </a:r>
            <a:endParaRPr lang="ar-IQ" dirty="0"/>
          </a:p>
        </p:txBody>
      </p:sp>
      <p:sp>
        <p:nvSpPr>
          <p:cNvPr id="6" name="Rounded Rectangle 5"/>
          <p:cNvSpPr/>
          <p:nvPr/>
        </p:nvSpPr>
        <p:spPr>
          <a:xfrm>
            <a:off x="4932040" y="4149080"/>
            <a:ext cx="165618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في الزواحف</a:t>
            </a:r>
            <a:endParaRPr lang="ar-IQ" dirty="0"/>
          </a:p>
        </p:txBody>
      </p:sp>
      <p:sp>
        <p:nvSpPr>
          <p:cNvPr id="7" name="Rounded Rectangle 6"/>
          <p:cNvSpPr/>
          <p:nvPr/>
        </p:nvSpPr>
        <p:spPr>
          <a:xfrm>
            <a:off x="4283968" y="6453336"/>
            <a:ext cx="1944216" cy="404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في اللبائن</a:t>
            </a: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ar-IQ" dirty="0"/>
          </a:p>
        </p:txBody>
      </p:sp>
      <p:sp>
        <p:nvSpPr>
          <p:cNvPr id="3" name="Content Placeholder 2"/>
          <p:cNvSpPr>
            <a:spLocks noGrp="1"/>
          </p:cNvSpPr>
          <p:nvPr>
            <p:ph idx="1"/>
          </p:nvPr>
        </p:nvSpPr>
        <p:spPr>
          <a:xfrm>
            <a:off x="179512" y="692696"/>
            <a:ext cx="8712968" cy="5832648"/>
          </a:xfrm>
        </p:spPr>
        <p:txBody>
          <a:bodyPr>
            <a:normAutofit fontScale="92500" lnSpcReduction="20000"/>
          </a:bodyPr>
          <a:lstStyle/>
          <a:p>
            <a:r>
              <a:rPr lang="ar-SA" b="1" u="sng" dirty="0" smtClean="0"/>
              <a:t>الاطراف</a:t>
            </a:r>
            <a:endParaRPr lang="en-US" dirty="0" smtClean="0"/>
          </a:p>
          <a:p>
            <a:r>
              <a:rPr lang="ar-SA" b="1" dirty="0" smtClean="0"/>
              <a:t>البرمائيات (الضفادع)</a:t>
            </a:r>
            <a:endParaRPr lang="en-US" dirty="0" smtClean="0"/>
          </a:p>
          <a:p>
            <a:r>
              <a:rPr lang="ar-SA" dirty="0" smtClean="0"/>
              <a:t>يتالف الطرف الامامي من عظم العضد الكبير الذي يتمفصل مع حزام الصدر يليه زوج من العظام الطويلة الملتحمة هو الكعبري الزندي، ومن الرسغ المؤلف من اربعة عظام مرتبة في صفين يلي ذلك اربعة عظام مشطية لوجود اربعة اصابع واخيرا السلاميات المكونة للاصابع اذ يكون للاصبع الاول والثاني سلاميتان اما الثالث والرابع فلكل واحد ثلاث سلاميات. 2 : 2 : 3 : 3 </a:t>
            </a:r>
            <a:endParaRPr lang="en-US" dirty="0" smtClean="0"/>
          </a:p>
          <a:p>
            <a:r>
              <a:rPr lang="ar-SA" dirty="0" smtClean="0"/>
              <a:t>اما الطرف الخلفي فتلتحم القصبة مع الشظية مكونة العظم القصبي الشظي ويتالف الرسغ من اربعة عظام مرتبة في صفين عظمتان تكون العقب في جهة الابهام والاخرى الى الخارج وتعرف بالكعب . ثم يليها العظام المشطية الخمسة بالاضافة الى العظم قبل الابهام . تتالف سلاميات الاصابع كالاتي(الابهام ثلاث سلاميات). 2 : 2 : 3 : 4 : 3</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88640"/>
          </a:xfrm>
        </p:spPr>
        <p:txBody>
          <a:bodyPr>
            <a:normAutofit fontScale="90000"/>
          </a:bodyPr>
          <a:lstStyle/>
          <a:p>
            <a:endParaRPr lang="ar-IQ" dirty="0"/>
          </a:p>
        </p:txBody>
      </p:sp>
      <p:pic>
        <p:nvPicPr>
          <p:cNvPr id="6" name="صورة 14" descr="C:\Users\rr\Documents\الجهاز الهيكلي\8576-1.jp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rot="5400000">
            <a:off x="1237320" y="-1237320"/>
            <a:ext cx="6669360" cy="9144000"/>
          </a:xfrm>
          <a:prstGeom prst="rect">
            <a:avLst/>
          </a:prstGeom>
          <a:noFill/>
          <a:ln>
            <a:noFill/>
          </a:ln>
        </p:spPr>
      </p:pic>
      <p:sp>
        <p:nvSpPr>
          <p:cNvPr id="7" name="Right Arrow 6"/>
          <p:cNvSpPr/>
          <p:nvPr/>
        </p:nvSpPr>
        <p:spPr>
          <a:xfrm>
            <a:off x="1331640" y="3573016"/>
            <a:ext cx="1584176" cy="504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الفقرة العجزية </a:t>
            </a:r>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ar-IQ" dirty="0"/>
          </a:p>
        </p:txBody>
      </p:sp>
      <p:sp>
        <p:nvSpPr>
          <p:cNvPr id="3" name="Content Placeholder 2"/>
          <p:cNvSpPr>
            <a:spLocks noGrp="1"/>
          </p:cNvSpPr>
          <p:nvPr>
            <p:ph idx="1"/>
          </p:nvPr>
        </p:nvSpPr>
        <p:spPr>
          <a:xfrm>
            <a:off x="251520" y="476672"/>
            <a:ext cx="8640960" cy="6381328"/>
          </a:xfrm>
        </p:spPr>
        <p:txBody>
          <a:bodyPr>
            <a:normAutofit fontScale="62500" lnSpcReduction="20000"/>
          </a:bodyPr>
          <a:lstStyle/>
          <a:p>
            <a:r>
              <a:rPr lang="ar-IQ" dirty="0" smtClean="0"/>
              <a:t>الزواحف:</a:t>
            </a:r>
          </a:p>
          <a:p>
            <a:r>
              <a:rPr lang="ar-SA" dirty="0" smtClean="0"/>
              <a:t>يتالف الطرف الامامي في السحلية من عظم عضدي كبير يتصل به عظمان منفصلان هما الكعبرة والزند يتمفصل هذان العظمان مع الرسغ المكون من عشرة عظام رسغية مرتبة في ثلاثة صفوف يحتوي الاول ثلاثة عظام والوسطي عظمة واحدة والاخير من خمسة عظام صغيرة ثم خمسة امشاط تتكون من سلاميات متباينة العدد.</a:t>
            </a:r>
            <a:endParaRPr lang="en-US" dirty="0" smtClean="0"/>
          </a:p>
          <a:p>
            <a:r>
              <a:rPr lang="ar-SA" dirty="0" smtClean="0"/>
              <a:t>يتالف الطرف الخلفي من عظم الفخذ الكبير الذي يتمفصل مع حزام الحوض وفي النهاية الاخرى مع القصبة والشظية المنفصلين وهذان العظمان يتمفصلان مع العظام الرسغية . يتالف الرسغ من خمسة </a:t>
            </a:r>
            <a:r>
              <a:rPr lang="ar-SA" dirty="0" smtClean="0">
                <a:solidFill>
                  <a:srgbClr val="FF0000"/>
                </a:solidFill>
              </a:rPr>
              <a:t>عظام مرتبة في صفين صف مكون من عظمين واخر من ثلاث عظام وهذا يتمفصل </a:t>
            </a:r>
            <a:r>
              <a:rPr lang="ar-SA" dirty="0" smtClean="0"/>
              <a:t>مع الامشاط الخمسة وعدد السلاميات في كل اصبع يختلف عن الاخر ، الاول 2 والثاني 3 والثالث 4 والرابع 5 والخامس 3.</a:t>
            </a:r>
            <a:endParaRPr lang="en-US" dirty="0" smtClean="0"/>
          </a:p>
          <a:p>
            <a:r>
              <a:rPr lang="ar-SA" b="1" dirty="0" smtClean="0"/>
              <a:t> </a:t>
            </a:r>
            <a:endParaRPr lang="en-US" dirty="0" smtClean="0"/>
          </a:p>
          <a:p>
            <a:r>
              <a:rPr lang="ar-SA" b="1" dirty="0" smtClean="0"/>
              <a:t>الطيور</a:t>
            </a:r>
            <a:endParaRPr lang="en-US" dirty="0" smtClean="0"/>
          </a:p>
          <a:p>
            <a:r>
              <a:rPr lang="ar-SA" dirty="0" smtClean="0"/>
              <a:t>يتالف الجناح من عظم مجوف طويل يعرف بالعضد يتمفصل مع الكعبرة والزند ، </a:t>
            </a:r>
            <a:r>
              <a:rPr lang="ar-SA" dirty="0" smtClean="0">
                <a:solidFill>
                  <a:srgbClr val="FF0000"/>
                </a:solidFill>
              </a:rPr>
              <a:t>يكون عظم الكعبرة نحيفا ومستقيما ويتصل بالرسغ</a:t>
            </a:r>
            <a:r>
              <a:rPr lang="ar-SA" dirty="0" smtClean="0"/>
              <a:t>. </a:t>
            </a:r>
            <a:r>
              <a:rPr lang="ar-SA" dirty="0" smtClean="0">
                <a:solidFill>
                  <a:srgbClr val="7030A0"/>
                </a:solidFill>
              </a:rPr>
              <a:t>اما الزند فهو جيد التكوين ويكون اثخن واكبر </a:t>
            </a:r>
            <a:r>
              <a:rPr lang="ar-SA" dirty="0" smtClean="0"/>
              <a:t>من الكعبرة كما انه منحني قليلا ويتمفصل ايضا مع الرسغ. يختلف الرسغ باختلاف الطيور ففي الحمام هناك صفان من العظام الصغيرة صف يتمفصل مع الزند والكعبرة وصف يندمج في امشاط اليد الثلاثة مكونة الرسغ المشطي وتكون الامشاط ملتحمة عند قواعدها فيما تحمل النهايات البعيدة السلاميات وعددها واحد للاول واثنان للثاني وواحد للثالث وغالبا ما يكون الاصبع الاول مخلبي.</a:t>
            </a:r>
            <a:endParaRPr lang="en-US" dirty="0" smtClean="0"/>
          </a:p>
          <a:p>
            <a:r>
              <a:rPr lang="ar-SA" dirty="0" smtClean="0"/>
              <a:t>تتحور الاطراف الخلفية تبعا للوظيفة لكن عموما تتالف من عظم الفخذ الذي يكون قصيرا وقويا وكبير الراسين تتمفصل احدى نهايتيه مع الحوض اما النهاية الاخرى تتمفصل مع العظم القصبي والشظية .</a:t>
            </a:r>
            <a:endParaRPr lang="en-US" dirty="0" smtClean="0"/>
          </a:p>
          <a:p>
            <a:r>
              <a:rPr lang="ar-SA" dirty="0" smtClean="0"/>
              <a:t>يتحد الصف القريب من الرسغ مع العظم القصبي مكونا العظم القصبي الرسغي اما عظم الشظية فانه يكون نحيفا. تندمج الرسغيات مع امشاط القدم الثلاثة مكونة العظم الرسغي المشطي مثل المهماز في ارجل الديكة. يتالف الاصبع الثاني من ثلاث سلاميات والثالث من اربع سلاميات اما الرابع فيحتوي خمس سلاميات</a:t>
            </a: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88640"/>
            <a:ext cx="8229600" cy="85998"/>
          </a:xfrm>
        </p:spPr>
        <p:txBody>
          <a:bodyPr>
            <a:normAutofit fontScale="90000"/>
          </a:bodyPr>
          <a:lstStyle/>
          <a:p>
            <a:endParaRPr lang="ar-IQ" dirty="0"/>
          </a:p>
        </p:txBody>
      </p:sp>
      <p:pic>
        <p:nvPicPr>
          <p:cNvPr id="4" name="صورة 3" descr="http://people.eku.edu/ritchison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144000" cy="2836962"/>
          </a:xfrm>
          <a:prstGeom prst="rect">
            <a:avLst/>
          </a:prstGeom>
          <a:noFill/>
          <a:ln>
            <a:noFill/>
          </a:ln>
        </p:spPr>
      </p:pic>
      <p:pic>
        <p:nvPicPr>
          <p:cNvPr id="5" name="صورة 16" descr="http://people.eku.edu/ritchisong/"/>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131840" y="2924944"/>
            <a:ext cx="5616624" cy="365072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ar-IQ"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0"/>
            <a:ext cx="89644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ar-IQ"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ar-IQ"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ar-IQ"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251520" y="0"/>
            <a:ext cx="8568951"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ar-IQ"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51520" y="0"/>
            <a:ext cx="8892480" cy="537321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27584" y="5445224"/>
            <a:ext cx="7920880" cy="11200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ar-IQ"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23528" y="0"/>
            <a:ext cx="8820472" cy="6858000"/>
          </a:xfrm>
          <a:prstGeom prst="rect">
            <a:avLst/>
          </a:prstGeom>
          <a:noFill/>
          <a:ln w="9525">
            <a:noFill/>
            <a:miter lim="800000"/>
            <a:headEnd/>
            <a:tailEnd/>
          </a:ln>
        </p:spPr>
      </p:pic>
      <p:sp>
        <p:nvSpPr>
          <p:cNvPr id="5" name="Rounded Rectangle 4"/>
          <p:cNvSpPr/>
          <p:nvPr/>
        </p:nvSpPr>
        <p:spPr>
          <a:xfrm>
            <a:off x="3995936" y="6453336"/>
            <a:ext cx="2520280"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الحزام الصدري للبائن</a:t>
            </a: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ar-IQ"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88640"/>
            <a:ext cx="8892480" cy="640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ar-IQ"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79512" y="0"/>
            <a:ext cx="8712968" cy="6453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194</Words>
  <Application>Microsoft Office PowerPoint</Application>
  <PresentationFormat>On-screen Show (4:3)</PresentationFormat>
  <Paragraphs>17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5</cp:revision>
  <dcterms:created xsi:type="dcterms:W3CDTF">2020-06-29T05:17:18Z</dcterms:created>
  <dcterms:modified xsi:type="dcterms:W3CDTF">2020-07-06T05:22:23Z</dcterms:modified>
</cp:coreProperties>
</file>